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72" r:id="rId4"/>
    <p:sldId id="273" r:id="rId5"/>
    <p:sldId id="274" r:id="rId6"/>
    <p:sldId id="259" r:id="rId7"/>
    <p:sldId id="260" r:id="rId8"/>
    <p:sldId id="261" r:id="rId9"/>
    <p:sldId id="262" r:id="rId10"/>
    <p:sldId id="263" r:id="rId11"/>
    <p:sldId id="265" r:id="rId12"/>
    <p:sldId id="271" r:id="rId13"/>
    <p:sldId id="266" r:id="rId14"/>
    <p:sldId id="267" r:id="rId15"/>
    <p:sldId id="268" r:id="rId16"/>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338B"/>
    <a:srgbClr val="031EA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2"/>
  </p:normalViewPr>
  <p:slideViewPr>
    <p:cSldViewPr snapToGrid="0" snapToObjects="1">
      <p:cViewPr varScale="1">
        <p:scale>
          <a:sx n="67" d="100"/>
          <a:sy n="67" d="100"/>
        </p:scale>
        <p:origin x="8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18/6/2021</a:t>
            </a:fld>
            <a:endParaRPr lang="es-CR"/>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a:t>
            </a:fld>
            <a:endParaRPr lang="es-CR"/>
          </a:p>
        </p:txBody>
      </p:sp>
      <p:pic>
        <p:nvPicPr>
          <p:cNvPr id="5" name="Imagen 4">
            <a:extLst>
              <a:ext uri="{FF2B5EF4-FFF2-40B4-BE49-F238E27FC236}">
                <a16:creationId xmlns:a16="http://schemas.microsoft.com/office/drawing/2014/main" id="{9815A733-6D95-6D44-B6D4-4E7DC95394C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6859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18/6/2021</a:t>
            </a:fld>
            <a:endParaRPr lang="es-CR"/>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a:t>
            </a:fld>
            <a:endParaRPr lang="es-CR"/>
          </a:p>
        </p:txBody>
      </p:sp>
      <p:pic>
        <p:nvPicPr>
          <p:cNvPr id="6" name="Imagen 5">
            <a:extLst>
              <a:ext uri="{FF2B5EF4-FFF2-40B4-BE49-F238E27FC236}">
                <a16:creationId xmlns:a16="http://schemas.microsoft.com/office/drawing/2014/main" id="{8F165EE9-261E-7343-BE5F-C0BA74F65DD7}"/>
              </a:ext>
            </a:extLst>
          </p:cNvPr>
          <p:cNvPicPr>
            <a:picLocks noChangeAspect="1"/>
          </p:cNvPicPr>
          <p:nvPr userDrawn="1"/>
        </p:nvPicPr>
        <p:blipFill>
          <a:blip r:embed="rId2"/>
          <a:stretch>
            <a:fillRect/>
          </a:stretch>
        </p:blipFill>
        <p:spPr>
          <a:xfrm>
            <a:off x="0" y="8906"/>
            <a:ext cx="12192000" cy="6840187"/>
          </a:xfrm>
          <a:prstGeom prst="rect">
            <a:avLst/>
          </a:prstGeom>
        </p:spPr>
      </p:pic>
    </p:spTree>
    <p:extLst>
      <p:ext uri="{BB962C8B-B14F-4D97-AF65-F5344CB8AC3E}">
        <p14:creationId xmlns:p14="http://schemas.microsoft.com/office/powerpoint/2010/main" val="436850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18/6/2021</a:t>
            </a:fld>
            <a:endParaRPr lang="es-CR"/>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a:t>
            </a:fld>
            <a:endParaRPr lang="es-CR"/>
          </a:p>
        </p:txBody>
      </p:sp>
      <p:pic>
        <p:nvPicPr>
          <p:cNvPr id="7" name="Imagen 6">
            <a:extLst>
              <a:ext uri="{FF2B5EF4-FFF2-40B4-BE49-F238E27FC236}">
                <a16:creationId xmlns:a16="http://schemas.microsoft.com/office/drawing/2014/main" id="{8FB6576A-9936-8744-A4AA-596A82DE3FF5}"/>
              </a:ext>
            </a:extLst>
          </p:cNvPr>
          <p:cNvPicPr>
            <a:picLocks noChangeAspect="1"/>
          </p:cNvPicPr>
          <p:nvPr userDrawn="1"/>
        </p:nvPicPr>
        <p:blipFill>
          <a:blip r:embed="rId2"/>
          <a:stretch>
            <a:fillRect/>
          </a:stretch>
        </p:blipFill>
        <p:spPr>
          <a:xfrm>
            <a:off x="0" y="8906"/>
            <a:ext cx="12192000" cy="6840187"/>
          </a:xfrm>
          <a:prstGeom prst="rect">
            <a:avLst/>
          </a:prstGeom>
        </p:spPr>
      </p:pic>
    </p:spTree>
    <p:extLst>
      <p:ext uri="{BB962C8B-B14F-4D97-AF65-F5344CB8AC3E}">
        <p14:creationId xmlns:p14="http://schemas.microsoft.com/office/powerpoint/2010/main" val="347481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18/6/2021</a:t>
            </a:fld>
            <a:endParaRPr lang="es-CR"/>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a:t>
            </a:fld>
            <a:endParaRPr lang="es-CR"/>
          </a:p>
        </p:txBody>
      </p:sp>
      <p:pic>
        <p:nvPicPr>
          <p:cNvPr id="6" name="Imagen 5">
            <a:extLst>
              <a:ext uri="{FF2B5EF4-FFF2-40B4-BE49-F238E27FC236}">
                <a16:creationId xmlns:a16="http://schemas.microsoft.com/office/drawing/2014/main" id="{D74DB4A8-EFDC-A443-89E8-EF04F3B25903}"/>
              </a:ext>
            </a:extLst>
          </p:cNvPr>
          <p:cNvPicPr>
            <a:picLocks noChangeAspect="1"/>
          </p:cNvPicPr>
          <p:nvPr userDrawn="1"/>
        </p:nvPicPr>
        <p:blipFill>
          <a:blip r:embed="rId2"/>
          <a:stretch>
            <a:fillRect/>
          </a:stretch>
        </p:blipFill>
        <p:spPr>
          <a:xfrm>
            <a:off x="0" y="0"/>
            <a:ext cx="12192000" cy="6967470"/>
          </a:xfrm>
          <a:prstGeom prst="rect">
            <a:avLst/>
          </a:prstGeom>
        </p:spPr>
      </p:pic>
    </p:spTree>
    <p:extLst>
      <p:ext uri="{BB962C8B-B14F-4D97-AF65-F5344CB8AC3E}">
        <p14:creationId xmlns:p14="http://schemas.microsoft.com/office/powerpoint/2010/main" val="3299369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18/6/2021</a:t>
            </a:fld>
            <a:endParaRPr lang="es-CR"/>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a:t>
            </a:fld>
            <a:endParaRPr lang="es-CR"/>
          </a:p>
        </p:txBody>
      </p:sp>
      <p:pic>
        <p:nvPicPr>
          <p:cNvPr id="7" name="Imagen 6">
            <a:extLst>
              <a:ext uri="{FF2B5EF4-FFF2-40B4-BE49-F238E27FC236}">
                <a16:creationId xmlns:a16="http://schemas.microsoft.com/office/drawing/2014/main" id="{B9C477B3-54D1-E845-8E1A-E6802B2D2AA0}"/>
              </a:ext>
            </a:extLst>
          </p:cNvPr>
          <p:cNvPicPr>
            <a:picLocks noChangeAspect="1"/>
          </p:cNvPicPr>
          <p:nvPr userDrawn="1"/>
        </p:nvPicPr>
        <p:blipFill>
          <a:blip r:embed="rId2"/>
          <a:stretch>
            <a:fillRect/>
          </a:stretch>
        </p:blipFill>
        <p:spPr>
          <a:xfrm>
            <a:off x="0" y="8906"/>
            <a:ext cx="12192000" cy="6849094"/>
          </a:xfrm>
          <a:prstGeom prst="rect">
            <a:avLst/>
          </a:prstGeom>
        </p:spPr>
      </p:pic>
    </p:spTree>
    <p:extLst>
      <p:ext uri="{BB962C8B-B14F-4D97-AF65-F5344CB8AC3E}">
        <p14:creationId xmlns:p14="http://schemas.microsoft.com/office/powerpoint/2010/main" val="362600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8855318-4102-8845-97FF-4AE907EF1895}"/>
              </a:ext>
            </a:extLst>
          </p:cNvPr>
          <p:cNvPicPr>
            <a:picLocks noChangeAspect="1"/>
          </p:cNvPicPr>
          <p:nvPr userDrawn="1"/>
        </p:nvPicPr>
        <p:blipFill rotWithShape="1">
          <a:blip r:embed="rId2"/>
          <a:srcRect l="22712" t="10185" r="23302" b="15741"/>
          <a:stretch/>
        </p:blipFill>
        <p:spPr>
          <a:xfrm>
            <a:off x="9472549" y="5432961"/>
            <a:ext cx="2778826" cy="1425039"/>
          </a:xfrm>
          <a:prstGeom prst="rect">
            <a:avLst/>
          </a:prstGeom>
        </p:spPr>
      </p:pic>
      <p:pic>
        <p:nvPicPr>
          <p:cNvPr id="8" name="Imagen 7">
            <a:extLst>
              <a:ext uri="{FF2B5EF4-FFF2-40B4-BE49-F238E27FC236}">
                <a16:creationId xmlns:a16="http://schemas.microsoft.com/office/drawing/2014/main" id="{22FDCE17-800C-D448-ACC2-99E608C87FFA}"/>
              </a:ext>
            </a:extLst>
          </p:cNvPr>
          <p:cNvPicPr>
            <a:picLocks noChangeAspect="1"/>
          </p:cNvPicPr>
          <p:nvPr userDrawn="1"/>
        </p:nvPicPr>
        <p:blipFill>
          <a:blip r:embed="rId3"/>
          <a:stretch>
            <a:fillRect/>
          </a:stretch>
        </p:blipFill>
        <p:spPr>
          <a:xfrm>
            <a:off x="-225633" y="4651807"/>
            <a:ext cx="2446318" cy="2476355"/>
          </a:xfrm>
          <a:prstGeom prst="rect">
            <a:avLst/>
          </a:prstGeom>
        </p:spPr>
      </p:pic>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R" dirty="0"/>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7949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8855318-4102-8845-97FF-4AE907EF1895}"/>
              </a:ext>
            </a:extLst>
          </p:cNvPr>
          <p:cNvPicPr>
            <a:picLocks noChangeAspect="1"/>
          </p:cNvPicPr>
          <p:nvPr userDrawn="1"/>
        </p:nvPicPr>
        <p:blipFill rotWithShape="1">
          <a:blip r:embed="rId2"/>
          <a:srcRect l="22712" t="10185" r="23302" b="15741"/>
          <a:stretch/>
        </p:blipFill>
        <p:spPr>
          <a:xfrm>
            <a:off x="9472549" y="5432961"/>
            <a:ext cx="2778826" cy="1425039"/>
          </a:xfrm>
          <a:prstGeom prst="rect">
            <a:avLst/>
          </a:prstGeom>
        </p:spPr>
      </p:pic>
      <p:pic>
        <p:nvPicPr>
          <p:cNvPr id="8" name="Imagen 7">
            <a:extLst>
              <a:ext uri="{FF2B5EF4-FFF2-40B4-BE49-F238E27FC236}">
                <a16:creationId xmlns:a16="http://schemas.microsoft.com/office/drawing/2014/main" id="{22FDCE17-800C-D448-ACC2-99E608C87FFA}"/>
              </a:ext>
            </a:extLst>
          </p:cNvPr>
          <p:cNvPicPr>
            <a:picLocks noChangeAspect="1"/>
          </p:cNvPicPr>
          <p:nvPr userDrawn="1"/>
        </p:nvPicPr>
        <p:blipFill>
          <a:blip r:embed="rId3"/>
          <a:stretch>
            <a:fillRect/>
          </a:stretch>
        </p:blipFill>
        <p:spPr>
          <a:xfrm>
            <a:off x="-225633" y="4651807"/>
            <a:ext cx="2446318" cy="2476355"/>
          </a:xfrm>
          <a:prstGeom prst="rect">
            <a:avLst/>
          </a:prstGeom>
        </p:spPr>
      </p:pic>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R" dirty="0"/>
          </a:p>
        </p:txBody>
      </p:sp>
      <p:sp>
        <p:nvSpPr>
          <p:cNvPr id="3" name="Marcador de contenido 2">
            <a:extLst>
              <a:ext uri="{FF2B5EF4-FFF2-40B4-BE49-F238E27FC236}">
                <a16:creationId xmlns:a16="http://schemas.microsoft.com/office/drawing/2014/main" id="{B3C89651-6C6E-6646-90D0-6EA653C4FC39}"/>
              </a:ext>
            </a:extLst>
          </p:cNvPr>
          <p:cNvSpPr>
            <a:spLocks noGrp="1"/>
          </p:cNvSpPr>
          <p:nvPr>
            <p:ph sz="quarter" idx="10"/>
          </p:nvPr>
        </p:nvSpPr>
        <p:spPr>
          <a:xfrm>
            <a:off x="838200" y="1935163"/>
            <a:ext cx="10515600" cy="3954462"/>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99663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6DFF0E5-147C-FE40-8EE6-05D701662F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R" dirty="0"/>
          </a:p>
        </p:txBody>
      </p:sp>
      <p:sp>
        <p:nvSpPr>
          <p:cNvPr id="3" name="Marcador de texto 2">
            <a:extLst>
              <a:ext uri="{FF2B5EF4-FFF2-40B4-BE49-F238E27FC236}">
                <a16:creationId xmlns:a16="http://schemas.microsoft.com/office/drawing/2014/main" id="{9CEA49E5-C279-9147-A1E5-2B208BF70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dirty="0"/>
              <a:t>Editar los estilos de texto del patrón
Segundo nivel
Tercer nivel
Cuarto nivel
Quinto nivel</a:t>
            </a:r>
            <a:endParaRPr lang="es-CR" dirty="0"/>
          </a:p>
        </p:txBody>
      </p:sp>
      <p:sp>
        <p:nvSpPr>
          <p:cNvPr id="4" name="Marcador de fecha 3">
            <a:extLst>
              <a:ext uri="{FF2B5EF4-FFF2-40B4-BE49-F238E27FC236}">
                <a16:creationId xmlns:a16="http://schemas.microsoft.com/office/drawing/2014/main" id="{317CBF2C-90F3-2743-8209-4575B5E48D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2630F-7649-BC40-9FC6-7DBC6973861C}" type="datetimeFigureOut">
              <a:rPr lang="es-CR" smtClean="0"/>
              <a:t>18/6/2021</a:t>
            </a:fld>
            <a:endParaRPr lang="es-CR"/>
          </a:p>
        </p:txBody>
      </p:sp>
      <p:sp>
        <p:nvSpPr>
          <p:cNvPr id="5" name="Marcador de pie de página 4">
            <a:extLst>
              <a:ext uri="{FF2B5EF4-FFF2-40B4-BE49-F238E27FC236}">
                <a16:creationId xmlns:a16="http://schemas.microsoft.com/office/drawing/2014/main" id="{8AEC2840-0B4A-E84E-A4BC-01FDC32C70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R"/>
          </a:p>
        </p:txBody>
      </p:sp>
      <p:sp>
        <p:nvSpPr>
          <p:cNvPr id="6" name="Marcador de número de diapositiva 5">
            <a:extLst>
              <a:ext uri="{FF2B5EF4-FFF2-40B4-BE49-F238E27FC236}">
                <a16:creationId xmlns:a16="http://schemas.microsoft.com/office/drawing/2014/main" id="{AC51A789-1685-8B4F-818A-1A89423AF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683B4D-EFE6-CE48-8FAA-EA902937B6D3}" type="slidenum">
              <a:rPr lang="es-CR" smtClean="0"/>
              <a:t>‹#›</a:t>
            </a:fld>
            <a:endParaRPr lang="es-CR"/>
          </a:p>
        </p:txBody>
      </p:sp>
    </p:spTree>
    <p:extLst>
      <p:ext uri="{BB962C8B-B14F-4D97-AF65-F5344CB8AC3E}">
        <p14:creationId xmlns:p14="http://schemas.microsoft.com/office/powerpoint/2010/main" val="984530547"/>
      </p:ext>
    </p:extLst>
  </p:cSld>
  <p:clrMap bg1="lt1" tx1="dk1" bg2="lt2" tx2="dk2" accent1="accent1" accent2="accent2" accent3="accent3" accent4="accent4" accent5="accent5" accent6="accent6" hlink="hlink" folHlink="folHlink"/>
  <p:sldLayoutIdLst>
    <p:sldLayoutId id="2147483664" r:id="rId1"/>
    <p:sldLayoutId id="2147483660" r:id="rId2"/>
    <p:sldLayoutId id="2147483661" r:id="rId3"/>
    <p:sldLayoutId id="2147483662" r:id="rId4"/>
    <p:sldLayoutId id="2147483663" r:id="rId5"/>
    <p:sldLayoutId id="2147483655" r:id="rId6"/>
    <p:sldLayoutId id="214748366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52A138B-E0C4-7E41-AEE9-2963D1FA8BF6}"/>
              </a:ext>
            </a:extLst>
          </p:cNvPr>
          <p:cNvSpPr txBox="1"/>
          <p:nvPr/>
        </p:nvSpPr>
        <p:spPr>
          <a:xfrm>
            <a:off x="103029" y="3614343"/>
            <a:ext cx="4997003" cy="1569660"/>
          </a:xfrm>
          <a:prstGeom prst="rect">
            <a:avLst/>
          </a:prstGeom>
          <a:noFill/>
        </p:spPr>
        <p:txBody>
          <a:bodyPr wrap="square" rtlCol="0">
            <a:spAutoFit/>
          </a:bodyPr>
          <a:lstStyle/>
          <a:p>
            <a:pPr algn="ctr"/>
            <a:r>
              <a:rPr lang="es-ES" sz="3200" b="1" dirty="0">
                <a:solidFill>
                  <a:srgbClr val="031EA0"/>
                </a:solidFill>
                <a:latin typeface="Arial" panose="020B0604020202020204" pitchFamily="34" charset="0"/>
                <a:cs typeface="Arial" panose="020B0604020202020204" pitchFamily="34" charset="0"/>
              </a:rPr>
              <a:t>Manual para la elaboración de artículos en formato IEEE</a:t>
            </a:r>
            <a:endParaRPr lang="es-CR" sz="3200" b="1" dirty="0">
              <a:solidFill>
                <a:srgbClr val="031EA0"/>
              </a:solidFill>
              <a:latin typeface="Arial" panose="020B0604020202020204" pitchFamily="34" charset="0"/>
              <a:cs typeface="Arial" panose="020B0604020202020204" pitchFamily="34" charset="0"/>
            </a:endParaRPr>
          </a:p>
        </p:txBody>
      </p:sp>
      <p:cxnSp>
        <p:nvCxnSpPr>
          <p:cNvPr id="6" name="Conector recto 5">
            <a:extLst>
              <a:ext uri="{FF2B5EF4-FFF2-40B4-BE49-F238E27FC236}">
                <a16:creationId xmlns:a16="http://schemas.microsoft.com/office/drawing/2014/main" id="{AF312070-48A4-5747-9D6B-7C0A11EDBD88}"/>
              </a:ext>
            </a:extLst>
          </p:cNvPr>
          <p:cNvCxnSpPr/>
          <p:nvPr/>
        </p:nvCxnSpPr>
        <p:spPr>
          <a:xfrm>
            <a:off x="360607" y="5278983"/>
            <a:ext cx="448184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E2BA6EC-6E8A-4A1C-AF25-F8AE763E2789}"/>
              </a:ext>
            </a:extLst>
          </p:cNvPr>
          <p:cNvSpPr txBox="1"/>
          <p:nvPr/>
        </p:nvSpPr>
        <p:spPr>
          <a:xfrm>
            <a:off x="10654676" y="110602"/>
            <a:ext cx="1428340" cy="307777"/>
          </a:xfrm>
          <a:prstGeom prst="rect">
            <a:avLst/>
          </a:prstGeom>
          <a:noFill/>
        </p:spPr>
        <p:txBody>
          <a:bodyPr wrap="none" rtlCol="0">
            <a:spAutoFit/>
          </a:bodyPr>
          <a:lstStyle/>
          <a:p>
            <a:r>
              <a:rPr lang="es-ES" sz="1400" dirty="0">
                <a:solidFill>
                  <a:schemeClr val="accent1">
                    <a:lumMod val="75000"/>
                  </a:schemeClr>
                </a:solidFill>
              </a:rPr>
              <a:t>Versión 200203</a:t>
            </a:r>
            <a:endParaRPr lang="es-CR" sz="1400" dirty="0">
              <a:solidFill>
                <a:schemeClr val="accent1">
                  <a:lumMod val="75000"/>
                </a:schemeClr>
              </a:solidFill>
            </a:endParaRPr>
          </a:p>
        </p:txBody>
      </p:sp>
      <p:pic>
        <p:nvPicPr>
          <p:cNvPr id="5" name="Picture 4">
            <a:extLst>
              <a:ext uri="{FF2B5EF4-FFF2-40B4-BE49-F238E27FC236}">
                <a16:creationId xmlns:a16="http://schemas.microsoft.com/office/drawing/2014/main" id="{30CD0946-BBAC-4E8E-9627-79B972652299}"/>
              </a:ext>
            </a:extLst>
          </p:cNvPr>
          <p:cNvPicPr>
            <a:picLocks noChangeAspect="1"/>
          </p:cNvPicPr>
          <p:nvPr/>
        </p:nvPicPr>
        <p:blipFill>
          <a:blip r:embed="rId2"/>
          <a:stretch>
            <a:fillRect/>
          </a:stretch>
        </p:blipFill>
        <p:spPr>
          <a:xfrm>
            <a:off x="9856437" y="663752"/>
            <a:ext cx="2226579" cy="1948257"/>
          </a:xfrm>
          <a:prstGeom prst="rect">
            <a:avLst/>
          </a:prstGeom>
        </p:spPr>
      </p:pic>
    </p:spTree>
    <p:extLst>
      <p:ext uri="{BB962C8B-B14F-4D97-AF65-F5344CB8AC3E}">
        <p14:creationId xmlns:p14="http://schemas.microsoft.com/office/powerpoint/2010/main" val="340600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peech Bubble: Rectangle with Corners Rounded 7">
            <a:extLst>
              <a:ext uri="{FF2B5EF4-FFF2-40B4-BE49-F238E27FC236}">
                <a16:creationId xmlns:a16="http://schemas.microsoft.com/office/drawing/2014/main" id="{BFD47206-8C87-4992-8146-6C43AEA6C349}"/>
              </a:ext>
            </a:extLst>
          </p:cNvPr>
          <p:cNvSpPr/>
          <p:nvPr/>
        </p:nvSpPr>
        <p:spPr>
          <a:xfrm>
            <a:off x="7821108" y="2045540"/>
            <a:ext cx="3948159" cy="1978893"/>
          </a:xfrm>
          <a:prstGeom prst="wedgeRoundRectCallout">
            <a:avLst>
              <a:gd name="adj1" fmla="val -62404"/>
              <a:gd name="adj2" fmla="val -222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Posteriormente se incluye el mismo resumen y las palabras claves en idioma inglés</a:t>
            </a:r>
            <a:endParaRPr lang="es-CR" sz="2800" dirty="0">
              <a:latin typeface="Arial Narrow" panose="020B0606020202030204" pitchFamily="34" charset="0"/>
            </a:endParaRPr>
          </a:p>
        </p:txBody>
      </p:sp>
      <p:sp>
        <p:nvSpPr>
          <p:cNvPr id="5" name="Speech Bubble: Rectangle with Corners Rounded 4">
            <a:extLst>
              <a:ext uri="{FF2B5EF4-FFF2-40B4-BE49-F238E27FC236}">
                <a16:creationId xmlns:a16="http://schemas.microsoft.com/office/drawing/2014/main" id="{AE36B5E1-176C-4049-9C62-15466F408FA0}"/>
              </a:ext>
            </a:extLst>
          </p:cNvPr>
          <p:cNvSpPr/>
          <p:nvPr/>
        </p:nvSpPr>
        <p:spPr>
          <a:xfrm>
            <a:off x="1500092" y="5448693"/>
            <a:ext cx="4229190" cy="1206631"/>
          </a:xfrm>
          <a:prstGeom prst="wedgeRoundRectCallout">
            <a:avLst>
              <a:gd name="adj1" fmla="val -20891"/>
              <a:gd name="adj2" fmla="val -907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Respetando el mismo formato de su versión en español</a:t>
            </a:r>
            <a:endParaRPr lang="es-CR" sz="2800" dirty="0">
              <a:latin typeface="Arial Narrow" panose="020B0606020202030204" pitchFamily="34" charset="0"/>
            </a:endParaRPr>
          </a:p>
        </p:txBody>
      </p:sp>
      <p:pic>
        <p:nvPicPr>
          <p:cNvPr id="3" name="Picture 2">
            <a:extLst>
              <a:ext uri="{FF2B5EF4-FFF2-40B4-BE49-F238E27FC236}">
                <a16:creationId xmlns:a16="http://schemas.microsoft.com/office/drawing/2014/main" id="{E2A22C8D-1D2D-4E56-BD51-B485494A2568}"/>
              </a:ext>
            </a:extLst>
          </p:cNvPr>
          <p:cNvPicPr>
            <a:picLocks noChangeAspect="1"/>
          </p:cNvPicPr>
          <p:nvPr/>
        </p:nvPicPr>
        <p:blipFill>
          <a:blip r:embed="rId2"/>
          <a:stretch>
            <a:fillRect/>
          </a:stretch>
        </p:blipFill>
        <p:spPr>
          <a:xfrm>
            <a:off x="422733" y="1348768"/>
            <a:ext cx="6795026" cy="3372439"/>
          </a:xfrm>
          <a:prstGeom prst="rect">
            <a:avLst/>
          </a:prstGeom>
        </p:spPr>
      </p:pic>
      <p:sp>
        <p:nvSpPr>
          <p:cNvPr id="6" name="Rectangle 5">
            <a:extLst>
              <a:ext uri="{FF2B5EF4-FFF2-40B4-BE49-F238E27FC236}">
                <a16:creationId xmlns:a16="http://schemas.microsoft.com/office/drawing/2014/main" id="{6EA99C75-AC84-4052-B121-22F1ED9A24FA}"/>
              </a:ext>
            </a:extLst>
          </p:cNvPr>
          <p:cNvSpPr/>
          <p:nvPr/>
        </p:nvSpPr>
        <p:spPr>
          <a:xfrm>
            <a:off x="1598619" y="12869"/>
            <a:ext cx="8994770" cy="923330"/>
          </a:xfrm>
          <a:prstGeom prst="rect">
            <a:avLst/>
          </a:prstGeom>
          <a:noFill/>
        </p:spPr>
        <p:txBody>
          <a:bodyPr wrap="none" lIns="91440" tIns="45720" rIns="91440" bIns="45720">
            <a:spAutoFit/>
          </a:bodyPr>
          <a:lstStyle/>
          <a:p>
            <a:pPr algn="ct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Resumen</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y Palabras Clave</a:t>
            </a:r>
          </a:p>
        </p:txBody>
      </p:sp>
    </p:spTree>
    <p:extLst>
      <p:ext uri="{BB962C8B-B14F-4D97-AF65-F5344CB8AC3E}">
        <p14:creationId xmlns:p14="http://schemas.microsoft.com/office/powerpoint/2010/main" val="428053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76B1F9-1FE7-4497-8ECB-A0CC8C8AF8BD}"/>
              </a:ext>
            </a:extLst>
          </p:cNvPr>
          <p:cNvPicPr>
            <a:picLocks noChangeAspect="1"/>
          </p:cNvPicPr>
          <p:nvPr/>
        </p:nvPicPr>
        <p:blipFill>
          <a:blip r:embed="rId2"/>
          <a:stretch>
            <a:fillRect/>
          </a:stretch>
        </p:blipFill>
        <p:spPr>
          <a:xfrm>
            <a:off x="3404469" y="2493488"/>
            <a:ext cx="5381625" cy="3190875"/>
          </a:xfrm>
          <a:prstGeom prst="rect">
            <a:avLst/>
          </a:prstGeom>
        </p:spPr>
      </p:pic>
      <p:sp>
        <p:nvSpPr>
          <p:cNvPr id="8" name="Speech Bubble: Rectangle with Corners Rounded 7">
            <a:extLst>
              <a:ext uri="{FF2B5EF4-FFF2-40B4-BE49-F238E27FC236}">
                <a16:creationId xmlns:a16="http://schemas.microsoft.com/office/drawing/2014/main" id="{BFD47206-8C87-4992-8146-6C43AEA6C349}"/>
              </a:ext>
            </a:extLst>
          </p:cNvPr>
          <p:cNvSpPr/>
          <p:nvPr/>
        </p:nvSpPr>
        <p:spPr>
          <a:xfrm>
            <a:off x="9104857" y="2866774"/>
            <a:ext cx="2755497" cy="2460396"/>
          </a:xfrm>
          <a:prstGeom prst="wedgeRoundRectCallout">
            <a:avLst>
              <a:gd name="adj1" fmla="val -83431"/>
              <a:gd name="adj2" fmla="val 534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Se debe incluir la referencia a las fuentes por medio de paréntesis cuadrados</a:t>
            </a:r>
            <a:endParaRPr lang="es-CR" sz="2800" dirty="0">
              <a:latin typeface="Arial Narrow" panose="020B0606020202030204" pitchFamily="34" charset="0"/>
            </a:endParaRPr>
          </a:p>
        </p:txBody>
      </p:sp>
      <p:sp>
        <p:nvSpPr>
          <p:cNvPr id="5" name="Speech Bubble: Rectangle with Corners Rounded 4">
            <a:extLst>
              <a:ext uri="{FF2B5EF4-FFF2-40B4-BE49-F238E27FC236}">
                <a16:creationId xmlns:a16="http://schemas.microsoft.com/office/drawing/2014/main" id="{AE36B5E1-176C-4049-9C62-15466F408FA0}"/>
              </a:ext>
            </a:extLst>
          </p:cNvPr>
          <p:cNvSpPr/>
          <p:nvPr/>
        </p:nvSpPr>
        <p:spPr>
          <a:xfrm>
            <a:off x="3076280" y="1303116"/>
            <a:ext cx="8608107" cy="923331"/>
          </a:xfrm>
          <a:prstGeom prst="wedgeRoundRectCallout">
            <a:avLst>
              <a:gd name="adj1" fmla="val 227"/>
              <a:gd name="adj2" fmla="val 1104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La siguiente información a presentar va dividida por capítulos identificados con números romanos y en mayúscula</a:t>
            </a:r>
            <a:endParaRPr lang="es-CR" sz="2800" dirty="0">
              <a:latin typeface="Arial Narrow" panose="020B0606020202030204" pitchFamily="34" charset="0"/>
            </a:endParaRPr>
          </a:p>
        </p:txBody>
      </p:sp>
      <p:sp>
        <p:nvSpPr>
          <p:cNvPr id="6" name="Speech Bubble: Rectangle with Corners Rounded 5">
            <a:extLst>
              <a:ext uri="{FF2B5EF4-FFF2-40B4-BE49-F238E27FC236}">
                <a16:creationId xmlns:a16="http://schemas.microsoft.com/office/drawing/2014/main" id="{D4D12785-9D10-465C-8464-17FE01C40723}"/>
              </a:ext>
            </a:extLst>
          </p:cNvPr>
          <p:cNvSpPr/>
          <p:nvPr/>
        </p:nvSpPr>
        <p:spPr>
          <a:xfrm>
            <a:off x="331646" y="2375555"/>
            <a:ext cx="2755497" cy="1494096"/>
          </a:xfrm>
          <a:prstGeom prst="wedgeRoundRectCallout">
            <a:avLst>
              <a:gd name="adj1" fmla="val 78386"/>
              <a:gd name="adj2" fmla="val 90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Los inicios de párrafo deben estar </a:t>
            </a:r>
            <a:r>
              <a:rPr lang="es-ES" sz="2800" dirty="0" err="1">
                <a:latin typeface="Arial Narrow" panose="020B0606020202030204" pitchFamily="34" charset="0"/>
              </a:rPr>
              <a:t>identados</a:t>
            </a:r>
            <a:endParaRPr lang="es-CR" sz="2800" dirty="0">
              <a:latin typeface="Arial Narrow" panose="020B0606020202030204" pitchFamily="34" charset="0"/>
            </a:endParaRPr>
          </a:p>
        </p:txBody>
      </p:sp>
      <p:sp>
        <p:nvSpPr>
          <p:cNvPr id="7" name="TextBox 6">
            <a:extLst>
              <a:ext uri="{FF2B5EF4-FFF2-40B4-BE49-F238E27FC236}">
                <a16:creationId xmlns:a16="http://schemas.microsoft.com/office/drawing/2014/main" id="{7CFDA013-B25F-4674-BD9C-679C8E6A0C3C}"/>
              </a:ext>
            </a:extLst>
          </p:cNvPr>
          <p:cNvSpPr txBox="1"/>
          <p:nvPr/>
        </p:nvSpPr>
        <p:spPr>
          <a:xfrm>
            <a:off x="351173" y="5908165"/>
            <a:ext cx="9254740" cy="830997"/>
          </a:xfrm>
          <a:prstGeom prst="rect">
            <a:avLst/>
          </a:prstGeom>
          <a:noFill/>
        </p:spPr>
        <p:txBody>
          <a:bodyPr wrap="square" rtlCol="0">
            <a:spAutoFit/>
          </a:bodyPr>
          <a:lstStyle/>
          <a:p>
            <a:r>
              <a:rPr lang="es-CR" sz="2400" dirty="0"/>
              <a:t>La INTRODUCCIÓN cumple el mismo objetivo que este apartado en los trabajos de investigación tradicionales</a:t>
            </a:r>
            <a:endParaRPr lang="en-US" sz="2400" dirty="0"/>
          </a:p>
        </p:txBody>
      </p:sp>
      <p:sp>
        <p:nvSpPr>
          <p:cNvPr id="9" name="Rectangle 8">
            <a:extLst>
              <a:ext uri="{FF2B5EF4-FFF2-40B4-BE49-F238E27FC236}">
                <a16:creationId xmlns:a16="http://schemas.microsoft.com/office/drawing/2014/main" id="{06B6DB25-47AC-457E-9CD2-59F8D0A670D0}"/>
              </a:ext>
            </a:extLst>
          </p:cNvPr>
          <p:cNvSpPr/>
          <p:nvPr/>
        </p:nvSpPr>
        <p:spPr>
          <a:xfrm>
            <a:off x="3906944" y="12869"/>
            <a:ext cx="4378122" cy="923330"/>
          </a:xfrm>
          <a:prstGeom prst="rect">
            <a:avLst/>
          </a:prstGeom>
          <a:noFill/>
        </p:spPr>
        <p:txBody>
          <a:bodyPr wrap="none" lIns="91440" tIns="45720" rIns="91440" bIns="45720">
            <a:spAutoFit/>
          </a:bodyPr>
          <a:lstStyle/>
          <a:p>
            <a:pPr algn="ct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Introducción</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0" name="Speech Bubble: Rectangle with Corners Rounded 9">
            <a:extLst>
              <a:ext uri="{FF2B5EF4-FFF2-40B4-BE49-F238E27FC236}">
                <a16:creationId xmlns:a16="http://schemas.microsoft.com/office/drawing/2014/main" id="{78A4F054-4D78-477A-B3BA-37FDA6DB6C9F}"/>
              </a:ext>
            </a:extLst>
          </p:cNvPr>
          <p:cNvSpPr/>
          <p:nvPr/>
        </p:nvSpPr>
        <p:spPr>
          <a:xfrm>
            <a:off x="320783" y="4088925"/>
            <a:ext cx="2755497" cy="1494096"/>
          </a:xfrm>
          <a:prstGeom prst="wedgeRoundRectCallout">
            <a:avLst>
              <a:gd name="adj1" fmla="val 65386"/>
              <a:gd name="adj2" fmla="val -124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La introducción es un apartado obligatorio</a:t>
            </a:r>
            <a:endParaRPr lang="es-CR" sz="2800" dirty="0">
              <a:latin typeface="Arial Narrow" panose="020B0606020202030204" pitchFamily="34" charset="0"/>
            </a:endParaRPr>
          </a:p>
        </p:txBody>
      </p:sp>
    </p:spTree>
    <p:extLst>
      <p:ext uri="{BB962C8B-B14F-4D97-AF65-F5344CB8AC3E}">
        <p14:creationId xmlns:p14="http://schemas.microsoft.com/office/powerpoint/2010/main" val="1735350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B6DB25-47AC-457E-9CD2-59F8D0A670D0}"/>
              </a:ext>
            </a:extLst>
          </p:cNvPr>
          <p:cNvSpPr/>
          <p:nvPr/>
        </p:nvSpPr>
        <p:spPr>
          <a:xfrm>
            <a:off x="2720789" y="12869"/>
            <a:ext cx="6750438"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Desarrollo del </a:t>
            </a: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Tema</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 name="Picture 2">
            <a:extLst>
              <a:ext uri="{FF2B5EF4-FFF2-40B4-BE49-F238E27FC236}">
                <a16:creationId xmlns:a16="http://schemas.microsoft.com/office/drawing/2014/main" id="{F38AA484-48FD-4026-B1EC-C250C0D45DBA}"/>
              </a:ext>
            </a:extLst>
          </p:cNvPr>
          <p:cNvPicPr>
            <a:picLocks noChangeAspect="1"/>
          </p:cNvPicPr>
          <p:nvPr/>
        </p:nvPicPr>
        <p:blipFill>
          <a:blip r:embed="rId2"/>
          <a:stretch>
            <a:fillRect/>
          </a:stretch>
        </p:blipFill>
        <p:spPr>
          <a:xfrm>
            <a:off x="422241" y="1264811"/>
            <a:ext cx="7418425" cy="5362231"/>
          </a:xfrm>
          <a:prstGeom prst="rect">
            <a:avLst/>
          </a:prstGeom>
        </p:spPr>
      </p:pic>
      <p:sp>
        <p:nvSpPr>
          <p:cNvPr id="8" name="Speech Bubble: Rectangle with Corners Rounded 7">
            <a:extLst>
              <a:ext uri="{FF2B5EF4-FFF2-40B4-BE49-F238E27FC236}">
                <a16:creationId xmlns:a16="http://schemas.microsoft.com/office/drawing/2014/main" id="{BFD47206-8C87-4992-8146-6C43AEA6C349}"/>
              </a:ext>
            </a:extLst>
          </p:cNvPr>
          <p:cNvSpPr/>
          <p:nvPr/>
        </p:nvSpPr>
        <p:spPr>
          <a:xfrm>
            <a:off x="8199883" y="1265837"/>
            <a:ext cx="3569876" cy="3739796"/>
          </a:xfrm>
          <a:prstGeom prst="wedgeRoundRectCallout">
            <a:avLst>
              <a:gd name="adj1" fmla="val -68379"/>
              <a:gd name="adj2" fmla="val -201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Los siguientes apartados corresponde al contenido propiamente de la investigación y siguen las mismas pautas de estructura del apartado anterior.</a:t>
            </a:r>
            <a:endParaRPr lang="es-CR" sz="2800" dirty="0">
              <a:latin typeface="Arial Narrow" panose="020B0606020202030204" pitchFamily="34" charset="0"/>
            </a:endParaRPr>
          </a:p>
        </p:txBody>
      </p:sp>
    </p:spTree>
    <p:extLst>
      <p:ext uri="{BB962C8B-B14F-4D97-AF65-F5344CB8AC3E}">
        <p14:creationId xmlns:p14="http://schemas.microsoft.com/office/powerpoint/2010/main" val="2314434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B3A31-2693-488B-869F-982B23B6E2F0}"/>
              </a:ext>
            </a:extLst>
          </p:cNvPr>
          <p:cNvPicPr>
            <a:picLocks noChangeAspect="1"/>
          </p:cNvPicPr>
          <p:nvPr/>
        </p:nvPicPr>
        <p:blipFill>
          <a:blip r:embed="rId2"/>
          <a:stretch>
            <a:fillRect/>
          </a:stretch>
        </p:blipFill>
        <p:spPr>
          <a:xfrm>
            <a:off x="413994" y="133350"/>
            <a:ext cx="5100686" cy="6684990"/>
          </a:xfrm>
          <a:prstGeom prst="rect">
            <a:avLst/>
          </a:prstGeom>
        </p:spPr>
      </p:pic>
      <p:sp>
        <p:nvSpPr>
          <p:cNvPr id="8" name="Speech Bubble: Rectangle with Corners Rounded 7">
            <a:extLst>
              <a:ext uri="{FF2B5EF4-FFF2-40B4-BE49-F238E27FC236}">
                <a16:creationId xmlns:a16="http://schemas.microsoft.com/office/drawing/2014/main" id="{BFD47206-8C87-4992-8146-6C43AEA6C349}"/>
              </a:ext>
            </a:extLst>
          </p:cNvPr>
          <p:cNvSpPr/>
          <p:nvPr/>
        </p:nvSpPr>
        <p:spPr>
          <a:xfrm>
            <a:off x="6268826" y="2912882"/>
            <a:ext cx="3318234" cy="3717251"/>
          </a:xfrm>
          <a:prstGeom prst="wedgeRoundRectCallout">
            <a:avLst>
              <a:gd name="adj1" fmla="val -78476"/>
              <a:gd name="adj2" fmla="val 37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Las tablas, gráficas, imágenes y diagramas deben contar con una referencia y una descripción.</a:t>
            </a:r>
          </a:p>
          <a:p>
            <a:pPr algn="ctr"/>
            <a:r>
              <a:rPr lang="es-ES" sz="2800" dirty="0">
                <a:latin typeface="Arial Narrow" panose="020B0606020202030204" pitchFamily="34" charset="0"/>
              </a:rPr>
              <a:t>El tamaño de la letras debe ser 8</a:t>
            </a:r>
            <a:endParaRPr lang="es-CR" sz="2800" dirty="0">
              <a:latin typeface="Arial Narrow" panose="020B0606020202030204" pitchFamily="34" charset="0"/>
            </a:endParaRPr>
          </a:p>
        </p:txBody>
      </p:sp>
      <p:sp>
        <p:nvSpPr>
          <p:cNvPr id="4" name="Rectangle 3">
            <a:extLst>
              <a:ext uri="{FF2B5EF4-FFF2-40B4-BE49-F238E27FC236}">
                <a16:creationId xmlns:a16="http://schemas.microsoft.com/office/drawing/2014/main" id="{E2E24954-C5EE-4A67-BBD3-67B247A3D745}"/>
              </a:ext>
            </a:extLst>
          </p:cNvPr>
          <p:cNvSpPr/>
          <p:nvPr/>
        </p:nvSpPr>
        <p:spPr>
          <a:xfrm>
            <a:off x="5882326" y="4401"/>
            <a:ext cx="6309674" cy="2585323"/>
          </a:xfrm>
          <a:prstGeom prst="rect">
            <a:avLst/>
          </a:prstGeom>
          <a:noFill/>
        </p:spPr>
        <p:txBody>
          <a:bodyPr wrap="square" lIns="91440" tIns="45720" rIns="91440" bIns="45720">
            <a:spAutoFit/>
          </a:bodyPr>
          <a:lstStyle/>
          <a:p>
            <a:pPr algn="ct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Tablas</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gráficas</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imágenes</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y </a:t>
            </a: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diagramas</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843561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peech Bubble: Rectangle with Corners Rounded 7">
            <a:extLst>
              <a:ext uri="{FF2B5EF4-FFF2-40B4-BE49-F238E27FC236}">
                <a16:creationId xmlns:a16="http://schemas.microsoft.com/office/drawing/2014/main" id="{BFD47206-8C87-4992-8146-6C43AEA6C349}"/>
              </a:ext>
            </a:extLst>
          </p:cNvPr>
          <p:cNvSpPr/>
          <p:nvPr/>
        </p:nvSpPr>
        <p:spPr>
          <a:xfrm>
            <a:off x="5923178" y="338235"/>
            <a:ext cx="5902552" cy="4620264"/>
          </a:xfrm>
          <a:prstGeom prst="wedgeRoundRectCallout">
            <a:avLst>
              <a:gd name="adj1" fmla="val -55112"/>
              <a:gd name="adj2" fmla="val -19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Se debe contar con un apartado de referencias cuyo título debe estar en mayúscula y negrita.</a:t>
            </a:r>
          </a:p>
          <a:p>
            <a:pPr algn="ctr"/>
            <a:r>
              <a:rPr lang="es-ES" sz="2800" dirty="0">
                <a:latin typeface="Arial Narrow" panose="020B0606020202030204" pitchFamily="34" charset="0"/>
              </a:rPr>
              <a:t>Cada referencia debe tener un identificador incremental entre paréntesis cuadrados y contar con:</a:t>
            </a:r>
          </a:p>
          <a:p>
            <a:pPr marL="457200" indent="-457200" algn="ctr">
              <a:buFontTx/>
              <a:buChar char="-"/>
            </a:pPr>
            <a:r>
              <a:rPr lang="es-ES" sz="2800" dirty="0">
                <a:latin typeface="Arial Narrow" panose="020B0606020202030204" pitchFamily="34" charset="0"/>
              </a:rPr>
              <a:t>El nombre de la fuente</a:t>
            </a:r>
          </a:p>
          <a:p>
            <a:pPr marL="457200" indent="-457200" algn="ctr">
              <a:buFontTx/>
              <a:buChar char="-"/>
            </a:pPr>
            <a:r>
              <a:rPr lang="es-ES" sz="2800" dirty="0">
                <a:latin typeface="Arial Narrow" panose="020B0606020202030204" pitchFamily="34" charset="0"/>
              </a:rPr>
              <a:t>Editorial (si aplica)</a:t>
            </a:r>
          </a:p>
          <a:p>
            <a:pPr marL="457200" indent="-457200" algn="ctr">
              <a:buFontTx/>
              <a:buChar char="-"/>
            </a:pPr>
            <a:r>
              <a:rPr lang="es-ES" sz="2800" dirty="0">
                <a:latin typeface="Arial Narrow" panose="020B0606020202030204" pitchFamily="34" charset="0"/>
              </a:rPr>
              <a:t>Páginas (si aplica)</a:t>
            </a:r>
          </a:p>
          <a:p>
            <a:pPr marL="457200" indent="-457200" algn="ctr">
              <a:buFontTx/>
              <a:buChar char="-"/>
            </a:pPr>
            <a:r>
              <a:rPr lang="es-ES" sz="2800" dirty="0">
                <a:latin typeface="Arial Narrow" panose="020B0606020202030204" pitchFamily="34" charset="0"/>
              </a:rPr>
              <a:t>URL (si aplica)</a:t>
            </a:r>
            <a:endParaRPr lang="es-CR" sz="2800" dirty="0">
              <a:latin typeface="Arial Narrow" panose="020B0606020202030204" pitchFamily="34" charset="0"/>
            </a:endParaRPr>
          </a:p>
        </p:txBody>
      </p:sp>
      <p:pic>
        <p:nvPicPr>
          <p:cNvPr id="2" name="Picture 1">
            <a:extLst>
              <a:ext uri="{FF2B5EF4-FFF2-40B4-BE49-F238E27FC236}">
                <a16:creationId xmlns:a16="http://schemas.microsoft.com/office/drawing/2014/main" id="{BA9CBDEE-D0D3-40C5-B20D-D6814E397C03}"/>
              </a:ext>
            </a:extLst>
          </p:cNvPr>
          <p:cNvPicPr>
            <a:picLocks noChangeAspect="1"/>
          </p:cNvPicPr>
          <p:nvPr/>
        </p:nvPicPr>
        <p:blipFill>
          <a:blip r:embed="rId2"/>
          <a:stretch>
            <a:fillRect/>
          </a:stretch>
        </p:blipFill>
        <p:spPr>
          <a:xfrm>
            <a:off x="366270" y="319382"/>
            <a:ext cx="5143500" cy="2505075"/>
          </a:xfrm>
          <a:prstGeom prst="rect">
            <a:avLst/>
          </a:prstGeom>
        </p:spPr>
      </p:pic>
      <p:pic>
        <p:nvPicPr>
          <p:cNvPr id="3" name="Picture 2">
            <a:extLst>
              <a:ext uri="{FF2B5EF4-FFF2-40B4-BE49-F238E27FC236}">
                <a16:creationId xmlns:a16="http://schemas.microsoft.com/office/drawing/2014/main" id="{707AD412-0542-4A6A-8436-00E9F70F8E79}"/>
              </a:ext>
            </a:extLst>
          </p:cNvPr>
          <p:cNvPicPr>
            <a:picLocks noChangeAspect="1"/>
          </p:cNvPicPr>
          <p:nvPr/>
        </p:nvPicPr>
        <p:blipFill>
          <a:blip r:embed="rId3"/>
          <a:stretch>
            <a:fillRect/>
          </a:stretch>
        </p:blipFill>
        <p:spPr>
          <a:xfrm>
            <a:off x="366270" y="2952307"/>
            <a:ext cx="5143500" cy="3781425"/>
          </a:xfrm>
          <a:prstGeom prst="rect">
            <a:avLst/>
          </a:prstGeom>
        </p:spPr>
      </p:pic>
    </p:spTree>
    <p:extLst>
      <p:ext uri="{BB962C8B-B14F-4D97-AF65-F5344CB8AC3E}">
        <p14:creationId xmlns:p14="http://schemas.microsoft.com/office/powerpoint/2010/main" val="1353026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A54898-6377-47B1-92A7-85B2A09D549F}"/>
              </a:ext>
            </a:extLst>
          </p:cNvPr>
          <p:cNvSpPr txBox="1"/>
          <p:nvPr/>
        </p:nvSpPr>
        <p:spPr>
          <a:xfrm>
            <a:off x="414778" y="480767"/>
            <a:ext cx="11312165" cy="5201424"/>
          </a:xfrm>
          <a:prstGeom prst="rect">
            <a:avLst/>
          </a:prstGeom>
          <a:noFill/>
        </p:spPr>
        <p:txBody>
          <a:bodyPr wrap="square" rtlCol="0">
            <a:spAutoFit/>
          </a:bodyPr>
          <a:lstStyle/>
          <a:p>
            <a:r>
              <a:rPr lang="es-ES" sz="4400" b="1" dirty="0">
                <a:solidFill>
                  <a:schemeClr val="accent1"/>
                </a:solidFill>
              </a:rPr>
              <a:t>Consideraciones Generales</a:t>
            </a:r>
          </a:p>
          <a:p>
            <a:endParaRPr lang="es-ES" sz="3200" b="1" dirty="0">
              <a:solidFill>
                <a:schemeClr val="accent1"/>
              </a:solidFill>
            </a:endParaRPr>
          </a:p>
          <a:p>
            <a:pPr marL="285750" indent="-285750">
              <a:buFontTx/>
              <a:buChar char="-"/>
            </a:pPr>
            <a:r>
              <a:rPr lang="es-ES" sz="3200" b="1" dirty="0">
                <a:solidFill>
                  <a:schemeClr val="accent1"/>
                </a:solidFill>
              </a:rPr>
              <a:t>Los artículos deben tener entre 6 y 14 páginas.</a:t>
            </a:r>
          </a:p>
          <a:p>
            <a:pPr marL="285750" indent="-285750">
              <a:buFontTx/>
              <a:buChar char="-"/>
            </a:pPr>
            <a:r>
              <a:rPr lang="es-ES" sz="3200" b="1" dirty="0">
                <a:solidFill>
                  <a:schemeClr val="accent1"/>
                </a:solidFill>
              </a:rPr>
              <a:t>La información presentada debe ser el resultado de un proceso de investigación / análisis / estudio que muestre el aporte de los autores a una temática específica y no solamente la transcripción, recopilación o resumen de alguna fuente.</a:t>
            </a:r>
          </a:p>
          <a:p>
            <a:pPr marL="285750" indent="-285750">
              <a:buFontTx/>
              <a:buChar char="-"/>
            </a:pPr>
            <a:r>
              <a:rPr lang="es-ES" sz="3200" b="1" dirty="0">
                <a:solidFill>
                  <a:schemeClr val="accent1"/>
                </a:solidFill>
              </a:rPr>
              <a:t>Se debe respetar todos los derechos de autor y referencias bibliográficas que correspondan.</a:t>
            </a:r>
          </a:p>
        </p:txBody>
      </p:sp>
    </p:spTree>
    <p:extLst>
      <p:ext uri="{BB962C8B-B14F-4D97-AF65-F5344CB8AC3E}">
        <p14:creationId xmlns:p14="http://schemas.microsoft.com/office/powerpoint/2010/main" val="1930185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72F7BCAC-0507-4406-82E5-03BABFEFD387}"/>
              </a:ext>
            </a:extLst>
          </p:cNvPr>
          <p:cNvPicPr>
            <a:picLocks noChangeAspect="1"/>
          </p:cNvPicPr>
          <p:nvPr/>
        </p:nvPicPr>
        <p:blipFill>
          <a:blip r:embed="rId2"/>
          <a:stretch>
            <a:fillRect/>
          </a:stretch>
        </p:blipFill>
        <p:spPr>
          <a:xfrm>
            <a:off x="9071838" y="676821"/>
            <a:ext cx="2461071" cy="31975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extBox 1">
            <a:extLst>
              <a:ext uri="{FF2B5EF4-FFF2-40B4-BE49-F238E27FC236}">
                <a16:creationId xmlns:a16="http://schemas.microsoft.com/office/drawing/2014/main" id="{DF4D14F4-C594-40CC-92C6-2E2975B6CE0B}"/>
              </a:ext>
            </a:extLst>
          </p:cNvPr>
          <p:cNvSpPr txBox="1"/>
          <p:nvPr/>
        </p:nvSpPr>
        <p:spPr>
          <a:xfrm>
            <a:off x="471340" y="480767"/>
            <a:ext cx="8069345" cy="3970318"/>
          </a:xfrm>
          <a:prstGeom prst="rect">
            <a:avLst/>
          </a:prstGeom>
          <a:noFill/>
        </p:spPr>
        <p:txBody>
          <a:bodyPr wrap="square" rtlCol="0">
            <a:spAutoFit/>
          </a:bodyPr>
          <a:lstStyle/>
          <a:p>
            <a:pPr algn="just"/>
            <a:r>
              <a:rPr lang="es-ES" sz="3600" dirty="0">
                <a:latin typeface="Arial Narrow" panose="020B0606020202030204" pitchFamily="34" charset="0"/>
              </a:rPr>
              <a:t>El presente documento tiene por objetivo orientar en la elaboración de un artículo científico bajo el formato de la IEEE.</a:t>
            </a:r>
          </a:p>
          <a:p>
            <a:pPr algn="just"/>
            <a:endParaRPr lang="es-CR" sz="3600" dirty="0">
              <a:latin typeface="Arial Narrow" panose="020B0606020202030204" pitchFamily="34" charset="0"/>
            </a:endParaRPr>
          </a:p>
          <a:p>
            <a:pPr algn="just"/>
            <a:r>
              <a:rPr lang="es-CR" sz="3600" dirty="0">
                <a:latin typeface="Arial Narrow" panose="020B0606020202030204" pitchFamily="34" charset="0"/>
              </a:rPr>
              <a:t>Se presentan una serie de pasos y recomendaciones que le permitirán tener más certeza sobre la estructura de los contenidos.</a:t>
            </a:r>
            <a:endParaRPr lang="es-ES" sz="3600" dirty="0">
              <a:latin typeface="Arial Narrow" panose="020B0606020202030204" pitchFamily="34" charset="0"/>
            </a:endParaRPr>
          </a:p>
        </p:txBody>
      </p:sp>
    </p:spTree>
    <p:extLst>
      <p:ext uri="{BB962C8B-B14F-4D97-AF65-F5344CB8AC3E}">
        <p14:creationId xmlns:p14="http://schemas.microsoft.com/office/powerpoint/2010/main" val="4064966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D14F4-C594-40CC-92C6-2E2975B6CE0B}"/>
              </a:ext>
            </a:extLst>
          </p:cNvPr>
          <p:cNvSpPr txBox="1"/>
          <p:nvPr/>
        </p:nvSpPr>
        <p:spPr>
          <a:xfrm>
            <a:off x="471340" y="480767"/>
            <a:ext cx="7956223" cy="3970318"/>
          </a:xfrm>
          <a:prstGeom prst="rect">
            <a:avLst/>
          </a:prstGeom>
          <a:noFill/>
        </p:spPr>
        <p:txBody>
          <a:bodyPr wrap="square" rtlCol="0">
            <a:spAutoFit/>
          </a:bodyPr>
          <a:lstStyle/>
          <a:p>
            <a:pPr algn="just"/>
            <a:r>
              <a:rPr lang="es-ES" sz="3600" dirty="0">
                <a:latin typeface="Arial Narrow" panose="020B0606020202030204" pitchFamily="34" charset="0"/>
              </a:rPr>
              <a:t>El artículo científico busca presentar los resultados de una investigación de una manera clara pero no extensa; mostrando los elementos estrictamente necesarios para cubrir con los objetivos de la misma.</a:t>
            </a:r>
          </a:p>
          <a:p>
            <a:pPr algn="just"/>
            <a:r>
              <a:rPr lang="es-ES" sz="3600" dirty="0">
                <a:latin typeface="Arial Narrow" panose="020B0606020202030204" pitchFamily="34" charset="0"/>
              </a:rPr>
              <a:t>Es un documento de lectura rápida que debe contener información esencial.	</a:t>
            </a:r>
          </a:p>
        </p:txBody>
      </p:sp>
      <p:pic>
        <p:nvPicPr>
          <p:cNvPr id="5" name="Imagen 4">
            <a:extLst>
              <a:ext uri="{FF2B5EF4-FFF2-40B4-BE49-F238E27FC236}">
                <a16:creationId xmlns:a16="http://schemas.microsoft.com/office/drawing/2014/main" id="{DE0A318D-FB41-4F51-B0FA-90949C96999F}"/>
              </a:ext>
            </a:extLst>
          </p:cNvPr>
          <p:cNvPicPr>
            <a:picLocks noChangeAspect="1"/>
          </p:cNvPicPr>
          <p:nvPr/>
        </p:nvPicPr>
        <p:blipFill>
          <a:blip r:embed="rId2"/>
          <a:stretch>
            <a:fillRect/>
          </a:stretch>
        </p:blipFill>
        <p:spPr>
          <a:xfrm>
            <a:off x="9071838" y="676821"/>
            <a:ext cx="2461071" cy="31975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0699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934471-A266-4286-A7FF-EA770D3AE160}"/>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a:t>Secciones</a:t>
            </a:r>
            <a:endParaRPr lang="en-US" dirty="0"/>
          </a:p>
        </p:txBody>
      </p:sp>
      <p:sp>
        <p:nvSpPr>
          <p:cNvPr id="6" name="Text Placeholder 5">
            <a:extLst>
              <a:ext uri="{FF2B5EF4-FFF2-40B4-BE49-F238E27FC236}">
                <a16:creationId xmlns:a16="http://schemas.microsoft.com/office/drawing/2014/main" id="{5E3EABE0-7B40-4C5D-B100-51B06ED0FB5A}"/>
              </a:ext>
            </a:extLst>
          </p:cNvPr>
          <p:cNvSpPr>
            <a:spLocks noGrp="1"/>
          </p:cNvSpPr>
          <p:nvPr>
            <p:ph type="body" sz="quarter" idx="10"/>
          </p:nvPr>
        </p:nvSpPr>
        <p:spPr>
          <a:xfrm>
            <a:off x="4965431" y="2438400"/>
            <a:ext cx="6586489" cy="3785419"/>
          </a:xfrm>
        </p:spPr>
        <p:txBody>
          <a:bodyPr vert="horz" lIns="91440" tIns="45720" rIns="91440" bIns="45720" rtlCol="0">
            <a:normAutofit/>
          </a:bodyPr>
          <a:lstStyle/>
          <a:p>
            <a:r>
              <a:rPr lang="en-US" sz="2000" dirty="0" err="1"/>
              <a:t>Título</a:t>
            </a:r>
            <a:r>
              <a:rPr lang="en-US" sz="2000" dirty="0"/>
              <a:t>: </a:t>
            </a:r>
            <a:r>
              <a:rPr lang="da-DK" sz="2000" dirty="0"/>
              <a:t>Times New Roman en tamaño 24</a:t>
            </a:r>
          </a:p>
          <a:p>
            <a:r>
              <a:rPr lang="es-ES" sz="2000" dirty="0"/>
              <a:t>Nombre de los autores y la institución de educación a la que pertenecen: Times New </a:t>
            </a:r>
            <a:r>
              <a:rPr lang="es-ES" sz="2000" dirty="0" err="1"/>
              <a:t>Roman</a:t>
            </a:r>
            <a:r>
              <a:rPr lang="es-ES" sz="2000" dirty="0"/>
              <a:t> 12</a:t>
            </a:r>
          </a:p>
          <a:p>
            <a:r>
              <a:rPr lang="es-ES" sz="2000" dirty="0"/>
              <a:t>Cuerpo del artículo: se construye con un formato de 2 columnas de igual tamaño.</a:t>
            </a:r>
          </a:p>
          <a:p>
            <a:r>
              <a:rPr lang="es-ES" sz="2000" dirty="0"/>
              <a:t>Resumen y palabras clave: Times New </a:t>
            </a:r>
            <a:r>
              <a:rPr lang="es-ES" sz="2000" dirty="0" err="1"/>
              <a:t>Roman</a:t>
            </a:r>
            <a:r>
              <a:rPr lang="es-ES" sz="2000" dirty="0"/>
              <a:t>, tamaño 9. La palabra “Resumen” debe presentarse en negrita.</a:t>
            </a:r>
          </a:p>
          <a:p>
            <a:r>
              <a:rPr lang="es-ES" sz="2000" dirty="0"/>
              <a:t>Abstrac y </a:t>
            </a:r>
            <a:r>
              <a:rPr lang="es-ES" sz="2000" dirty="0" err="1"/>
              <a:t>Keywords</a:t>
            </a:r>
            <a:r>
              <a:rPr lang="es-ES" sz="2000" dirty="0"/>
              <a:t>: misma información que resumen y palabras clave, en inglés. Respetando el formato de la versión en español</a:t>
            </a:r>
          </a:p>
          <a:p>
            <a:endParaRPr lang="es-ES" sz="2000" dirty="0"/>
          </a:p>
          <a:p>
            <a:endParaRPr lang="da-DK" sz="2000" dirty="0"/>
          </a:p>
          <a:p>
            <a:endParaRPr lang="en-US" sz="2000" dirty="0"/>
          </a:p>
          <a:p>
            <a:endParaRPr lang="en-US" sz="2000" dirty="0"/>
          </a:p>
        </p:txBody>
      </p:sp>
      <p:pic>
        <p:nvPicPr>
          <p:cNvPr id="5" name="Imagen 4">
            <a:extLst>
              <a:ext uri="{FF2B5EF4-FFF2-40B4-BE49-F238E27FC236}">
                <a16:creationId xmlns:a16="http://schemas.microsoft.com/office/drawing/2014/main" id="{AF8EB4EE-979C-4085-9470-D9C1710428A7}"/>
              </a:ext>
            </a:extLst>
          </p:cNvPr>
          <p:cNvPicPr>
            <a:picLocks noChangeAspect="1"/>
          </p:cNvPicPr>
          <p:nvPr/>
        </p:nvPicPr>
        <p:blipFill rotWithShape="1">
          <a:blip r:embed="rId2"/>
          <a:srcRect l="12216"/>
          <a:stretch/>
        </p:blipFill>
        <p:spPr>
          <a:xfrm>
            <a:off x="20" y="10"/>
            <a:ext cx="4635571" cy="6857990"/>
          </a:xfrm>
          <a:prstGeom prst="rect">
            <a:avLst/>
          </a:prstGeom>
          <a:solidFill>
            <a:srgbClr val="FFFFFF">
              <a:shade val="85000"/>
            </a:srgbClr>
          </a:solidFill>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38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934471-A266-4286-A7FF-EA770D3AE160}"/>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a:t>Secciones</a:t>
            </a:r>
            <a:endParaRPr lang="en-US" dirty="0"/>
          </a:p>
        </p:txBody>
      </p:sp>
      <p:sp>
        <p:nvSpPr>
          <p:cNvPr id="6" name="Text Placeholder 5">
            <a:extLst>
              <a:ext uri="{FF2B5EF4-FFF2-40B4-BE49-F238E27FC236}">
                <a16:creationId xmlns:a16="http://schemas.microsoft.com/office/drawing/2014/main" id="{5E3EABE0-7B40-4C5D-B100-51B06ED0FB5A}"/>
              </a:ext>
            </a:extLst>
          </p:cNvPr>
          <p:cNvSpPr>
            <a:spLocks noGrp="1"/>
          </p:cNvSpPr>
          <p:nvPr>
            <p:ph type="body" sz="quarter" idx="10"/>
          </p:nvPr>
        </p:nvSpPr>
        <p:spPr>
          <a:xfrm>
            <a:off x="4965431" y="2438400"/>
            <a:ext cx="6586489" cy="3785419"/>
          </a:xfrm>
        </p:spPr>
        <p:txBody>
          <a:bodyPr vert="horz" lIns="91440" tIns="45720" rIns="91440" bIns="45720" rtlCol="0">
            <a:normAutofit/>
          </a:bodyPr>
          <a:lstStyle/>
          <a:p>
            <a:r>
              <a:rPr lang="es-ES" sz="2000" dirty="0"/>
              <a:t>Introducción: corresponde a un apartado obligatorio, debe identificarse con números romanos y en mayúscula. Los inicios de párrafo deben estar </a:t>
            </a:r>
            <a:r>
              <a:rPr lang="es-ES" sz="2000" dirty="0" err="1"/>
              <a:t>identados</a:t>
            </a:r>
            <a:endParaRPr lang="es-ES" sz="2000" dirty="0"/>
          </a:p>
          <a:p>
            <a:endParaRPr lang="es-ES" sz="2000" dirty="0"/>
          </a:p>
          <a:p>
            <a:endParaRPr lang="da-DK" sz="2000" dirty="0"/>
          </a:p>
          <a:p>
            <a:pPr marL="0" indent="0">
              <a:buNone/>
            </a:pPr>
            <a:endParaRPr lang="en-US" sz="2000" dirty="0"/>
          </a:p>
        </p:txBody>
      </p:sp>
      <p:pic>
        <p:nvPicPr>
          <p:cNvPr id="5" name="Imagen 4">
            <a:extLst>
              <a:ext uri="{FF2B5EF4-FFF2-40B4-BE49-F238E27FC236}">
                <a16:creationId xmlns:a16="http://schemas.microsoft.com/office/drawing/2014/main" id="{AF8EB4EE-979C-4085-9470-D9C1710428A7}"/>
              </a:ext>
            </a:extLst>
          </p:cNvPr>
          <p:cNvPicPr>
            <a:picLocks noChangeAspect="1"/>
          </p:cNvPicPr>
          <p:nvPr/>
        </p:nvPicPr>
        <p:blipFill rotWithShape="1">
          <a:blip r:embed="rId2"/>
          <a:srcRect l="12216"/>
          <a:stretch/>
        </p:blipFill>
        <p:spPr>
          <a:xfrm>
            <a:off x="20" y="10"/>
            <a:ext cx="4635571" cy="6857990"/>
          </a:xfrm>
          <a:prstGeom prst="rect">
            <a:avLst/>
          </a:prstGeom>
          <a:solidFill>
            <a:srgbClr val="FFFFFF">
              <a:shade val="85000"/>
            </a:srgbClr>
          </a:solidFill>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340934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20425-1E49-4CA3-B41C-6D88EEA8E5D2}"/>
              </a:ext>
            </a:extLst>
          </p:cNvPr>
          <p:cNvPicPr>
            <a:picLocks noChangeAspect="1"/>
          </p:cNvPicPr>
          <p:nvPr/>
        </p:nvPicPr>
        <p:blipFill>
          <a:blip r:embed="rId2"/>
          <a:stretch>
            <a:fillRect/>
          </a:stretch>
        </p:blipFill>
        <p:spPr>
          <a:xfrm>
            <a:off x="709609" y="1204275"/>
            <a:ext cx="10772775" cy="2400300"/>
          </a:xfrm>
          <a:prstGeom prst="rect">
            <a:avLst/>
          </a:prstGeom>
        </p:spPr>
      </p:pic>
      <p:sp>
        <p:nvSpPr>
          <p:cNvPr id="3" name="Speech Bubble: Rectangle with Corners Rounded 2">
            <a:extLst>
              <a:ext uri="{FF2B5EF4-FFF2-40B4-BE49-F238E27FC236}">
                <a16:creationId xmlns:a16="http://schemas.microsoft.com/office/drawing/2014/main" id="{A2E66D2E-E1E4-4B53-8792-3F76E468F452}"/>
              </a:ext>
            </a:extLst>
          </p:cNvPr>
          <p:cNvSpPr/>
          <p:nvPr/>
        </p:nvSpPr>
        <p:spPr>
          <a:xfrm>
            <a:off x="2593941" y="4551379"/>
            <a:ext cx="7004115" cy="1963132"/>
          </a:xfrm>
          <a:prstGeom prst="wedgeRoundRectCallout">
            <a:avLst>
              <a:gd name="adj1" fmla="val -22179"/>
              <a:gd name="adj2" fmla="val -77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En la parte superior del artículo se coloca el título del mismo, centrado con la fuente Times New </a:t>
            </a:r>
            <a:r>
              <a:rPr lang="es-ES" sz="2800" dirty="0" err="1">
                <a:latin typeface="Arial Narrow" panose="020B0606020202030204" pitchFamily="34" charset="0"/>
              </a:rPr>
              <a:t>Roman</a:t>
            </a:r>
            <a:r>
              <a:rPr lang="es-ES" sz="2800" dirty="0">
                <a:latin typeface="Arial Narrow" panose="020B0606020202030204" pitchFamily="34" charset="0"/>
              </a:rPr>
              <a:t> en tamaño 24</a:t>
            </a:r>
            <a:endParaRPr lang="es-CR" sz="2800" dirty="0">
              <a:latin typeface="Arial Narrow" panose="020B0606020202030204" pitchFamily="34" charset="0"/>
            </a:endParaRPr>
          </a:p>
        </p:txBody>
      </p:sp>
      <p:sp>
        <p:nvSpPr>
          <p:cNvPr id="4" name="Rectangle 3">
            <a:extLst>
              <a:ext uri="{FF2B5EF4-FFF2-40B4-BE49-F238E27FC236}">
                <a16:creationId xmlns:a16="http://schemas.microsoft.com/office/drawing/2014/main" id="{1A1543A3-64B3-485A-94C8-B008023A70AB}"/>
              </a:ext>
            </a:extLst>
          </p:cNvPr>
          <p:cNvSpPr/>
          <p:nvPr/>
        </p:nvSpPr>
        <p:spPr>
          <a:xfrm>
            <a:off x="2977228" y="12869"/>
            <a:ext cx="6237541" cy="923330"/>
          </a:xfrm>
          <a:prstGeom prst="rect">
            <a:avLst/>
          </a:prstGeom>
          <a:noFill/>
        </p:spPr>
        <p:txBody>
          <a:bodyPr wrap="none" lIns="91440" tIns="45720" rIns="91440" bIns="45720">
            <a:spAutoFit/>
          </a:bodyPr>
          <a:lstStyle/>
          <a:p>
            <a:pPr algn="ct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Título</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del </a:t>
            </a: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Artículo</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913456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339C53-E1BF-4419-9A13-75C2B0A68D5A}"/>
              </a:ext>
            </a:extLst>
          </p:cNvPr>
          <p:cNvPicPr>
            <a:picLocks noChangeAspect="1"/>
          </p:cNvPicPr>
          <p:nvPr/>
        </p:nvPicPr>
        <p:blipFill>
          <a:blip r:embed="rId2"/>
          <a:stretch>
            <a:fillRect/>
          </a:stretch>
        </p:blipFill>
        <p:spPr>
          <a:xfrm>
            <a:off x="700084" y="956231"/>
            <a:ext cx="10791825" cy="4343400"/>
          </a:xfrm>
          <a:prstGeom prst="rect">
            <a:avLst/>
          </a:prstGeom>
        </p:spPr>
      </p:pic>
      <p:sp>
        <p:nvSpPr>
          <p:cNvPr id="3" name="Speech Bubble: Rectangle with Corners Rounded 2">
            <a:extLst>
              <a:ext uri="{FF2B5EF4-FFF2-40B4-BE49-F238E27FC236}">
                <a16:creationId xmlns:a16="http://schemas.microsoft.com/office/drawing/2014/main" id="{A2E66D2E-E1E4-4B53-8792-3F76E468F452}"/>
              </a:ext>
            </a:extLst>
          </p:cNvPr>
          <p:cNvSpPr/>
          <p:nvPr/>
        </p:nvSpPr>
        <p:spPr>
          <a:xfrm>
            <a:off x="9371812" y="2936450"/>
            <a:ext cx="2713351" cy="2257719"/>
          </a:xfrm>
          <a:prstGeom prst="wedgeRoundRectCallout">
            <a:avLst>
              <a:gd name="adj1" fmla="val -94689"/>
              <a:gd name="adj2" fmla="val 274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Sus cuentas de correo en el orden que aparecieron los autores</a:t>
            </a:r>
            <a:endParaRPr lang="es-CR" sz="2800" dirty="0">
              <a:latin typeface="Arial Narrow" panose="020B0606020202030204" pitchFamily="34" charset="0"/>
            </a:endParaRPr>
          </a:p>
        </p:txBody>
      </p:sp>
      <p:sp>
        <p:nvSpPr>
          <p:cNvPr id="5" name="Speech Bubble: Rectangle with Corners Rounded 4">
            <a:extLst>
              <a:ext uri="{FF2B5EF4-FFF2-40B4-BE49-F238E27FC236}">
                <a16:creationId xmlns:a16="http://schemas.microsoft.com/office/drawing/2014/main" id="{77FFAA2A-B432-43FE-855E-7EED20896438}"/>
              </a:ext>
            </a:extLst>
          </p:cNvPr>
          <p:cNvSpPr/>
          <p:nvPr/>
        </p:nvSpPr>
        <p:spPr>
          <a:xfrm>
            <a:off x="304793" y="3175261"/>
            <a:ext cx="2713351" cy="2868891"/>
          </a:xfrm>
          <a:prstGeom prst="wedgeRoundRectCallout">
            <a:avLst>
              <a:gd name="adj1" fmla="val 64777"/>
              <a:gd name="adj2" fmla="val -257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Se coloca el nombre de los autores y la institución de educación a la que pertenecen</a:t>
            </a:r>
            <a:endParaRPr lang="es-CR" sz="2800" dirty="0">
              <a:latin typeface="Arial Narrow" panose="020B0606020202030204" pitchFamily="34" charset="0"/>
            </a:endParaRPr>
          </a:p>
        </p:txBody>
      </p:sp>
      <p:sp>
        <p:nvSpPr>
          <p:cNvPr id="6" name="Speech Bubble: Rectangle with Corners Rounded 5">
            <a:extLst>
              <a:ext uri="{FF2B5EF4-FFF2-40B4-BE49-F238E27FC236}">
                <a16:creationId xmlns:a16="http://schemas.microsoft.com/office/drawing/2014/main" id="{297317ED-4BB4-463E-BE14-C247A88DC570}"/>
              </a:ext>
            </a:extLst>
          </p:cNvPr>
          <p:cNvSpPr/>
          <p:nvPr/>
        </p:nvSpPr>
        <p:spPr>
          <a:xfrm>
            <a:off x="4157766" y="5540505"/>
            <a:ext cx="3876461" cy="1007293"/>
          </a:xfrm>
          <a:prstGeom prst="wedgeRoundRectCallout">
            <a:avLst>
              <a:gd name="adj1" fmla="val -20688"/>
              <a:gd name="adj2" fmla="val -821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Todo con letra Times New </a:t>
            </a:r>
            <a:r>
              <a:rPr lang="es-ES" sz="2800" dirty="0" err="1">
                <a:latin typeface="Arial Narrow" panose="020B0606020202030204" pitchFamily="34" charset="0"/>
              </a:rPr>
              <a:t>Roman</a:t>
            </a:r>
            <a:r>
              <a:rPr lang="es-ES" sz="2800" dirty="0">
                <a:latin typeface="Arial Narrow" panose="020B0606020202030204" pitchFamily="34" charset="0"/>
              </a:rPr>
              <a:t> 12</a:t>
            </a:r>
            <a:endParaRPr lang="es-CR" sz="2800" dirty="0">
              <a:latin typeface="Arial Narrow" panose="020B0606020202030204" pitchFamily="34" charset="0"/>
            </a:endParaRPr>
          </a:p>
        </p:txBody>
      </p:sp>
      <p:sp>
        <p:nvSpPr>
          <p:cNvPr id="7" name="Rectangle 6">
            <a:extLst>
              <a:ext uri="{FF2B5EF4-FFF2-40B4-BE49-F238E27FC236}">
                <a16:creationId xmlns:a16="http://schemas.microsoft.com/office/drawing/2014/main" id="{264EC10A-D43E-4F13-A513-14A45D0CE1C6}"/>
              </a:ext>
            </a:extLst>
          </p:cNvPr>
          <p:cNvSpPr/>
          <p:nvPr/>
        </p:nvSpPr>
        <p:spPr>
          <a:xfrm>
            <a:off x="3073409" y="12869"/>
            <a:ext cx="6045181" cy="923330"/>
          </a:xfrm>
          <a:prstGeom prst="rect">
            <a:avLst/>
          </a:prstGeom>
          <a:noFill/>
        </p:spPr>
        <p:txBody>
          <a:bodyPr wrap="none" lIns="91440" tIns="45720" rIns="91440" bIns="45720">
            <a:spAutoFit/>
          </a:bodyPr>
          <a:lstStyle/>
          <a:p>
            <a:pPr algn="ct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Título</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del </a:t>
            </a: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Artículo</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936171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4EF5EC-0E88-4A67-BB3A-B7B2CA87B20B}"/>
              </a:ext>
            </a:extLst>
          </p:cNvPr>
          <p:cNvPicPr>
            <a:picLocks noChangeAspect="1"/>
          </p:cNvPicPr>
          <p:nvPr/>
        </p:nvPicPr>
        <p:blipFill>
          <a:blip r:embed="rId2"/>
          <a:stretch>
            <a:fillRect/>
          </a:stretch>
        </p:blipFill>
        <p:spPr>
          <a:xfrm>
            <a:off x="304800" y="1173030"/>
            <a:ext cx="8559471" cy="5547674"/>
          </a:xfrm>
          <a:prstGeom prst="rect">
            <a:avLst/>
          </a:prstGeom>
        </p:spPr>
      </p:pic>
      <p:sp>
        <p:nvSpPr>
          <p:cNvPr id="8" name="Speech Bubble: Rectangle with Corners Rounded 7">
            <a:extLst>
              <a:ext uri="{FF2B5EF4-FFF2-40B4-BE49-F238E27FC236}">
                <a16:creationId xmlns:a16="http://schemas.microsoft.com/office/drawing/2014/main" id="{BFD47206-8C87-4992-8146-6C43AEA6C349}"/>
              </a:ext>
            </a:extLst>
          </p:cNvPr>
          <p:cNvSpPr/>
          <p:nvPr/>
        </p:nvSpPr>
        <p:spPr>
          <a:xfrm>
            <a:off x="9173849" y="2234760"/>
            <a:ext cx="2713351" cy="2846895"/>
          </a:xfrm>
          <a:prstGeom prst="wedgeRoundRectCallout">
            <a:avLst>
              <a:gd name="adj1" fmla="val -73149"/>
              <a:gd name="adj2" fmla="val 317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El resto del documento se construye con un formato de 2 columnas de igual tamaño</a:t>
            </a:r>
            <a:endParaRPr lang="es-CR" sz="2800" dirty="0">
              <a:latin typeface="Arial Narrow" panose="020B0606020202030204" pitchFamily="34" charset="0"/>
            </a:endParaRPr>
          </a:p>
        </p:txBody>
      </p:sp>
      <p:sp>
        <p:nvSpPr>
          <p:cNvPr id="5" name="Rectangle 4">
            <a:extLst>
              <a:ext uri="{FF2B5EF4-FFF2-40B4-BE49-F238E27FC236}">
                <a16:creationId xmlns:a16="http://schemas.microsoft.com/office/drawing/2014/main" id="{A2808EE5-672E-4058-B903-BE1A255419A6}"/>
              </a:ext>
            </a:extLst>
          </p:cNvPr>
          <p:cNvSpPr/>
          <p:nvPr/>
        </p:nvSpPr>
        <p:spPr>
          <a:xfrm>
            <a:off x="2804108" y="12869"/>
            <a:ext cx="6583790"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Cuerpo del </a:t>
            </a: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Artículo</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52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peech Bubble: Rectangle with Corners Rounded 7">
            <a:extLst>
              <a:ext uri="{FF2B5EF4-FFF2-40B4-BE49-F238E27FC236}">
                <a16:creationId xmlns:a16="http://schemas.microsoft.com/office/drawing/2014/main" id="{BFD47206-8C87-4992-8146-6C43AEA6C349}"/>
              </a:ext>
            </a:extLst>
          </p:cNvPr>
          <p:cNvSpPr/>
          <p:nvPr/>
        </p:nvSpPr>
        <p:spPr>
          <a:xfrm>
            <a:off x="7371762" y="1377049"/>
            <a:ext cx="4397016" cy="4184765"/>
          </a:xfrm>
          <a:prstGeom prst="wedgeRoundRectCallout">
            <a:avLst>
              <a:gd name="adj1" fmla="val -65747"/>
              <a:gd name="adj2" fmla="val -21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La primera sección es un resumen en el cual se especifica en un solo párrafo todo lo que comprende la investigación, con el propósito de que el lector pueda conocer de manera general el contenido de la misma</a:t>
            </a:r>
            <a:endParaRPr lang="es-CR" sz="2800" dirty="0">
              <a:latin typeface="Arial Narrow" panose="020B0606020202030204" pitchFamily="34" charset="0"/>
            </a:endParaRPr>
          </a:p>
        </p:txBody>
      </p:sp>
      <p:pic>
        <p:nvPicPr>
          <p:cNvPr id="2" name="Picture 1">
            <a:extLst>
              <a:ext uri="{FF2B5EF4-FFF2-40B4-BE49-F238E27FC236}">
                <a16:creationId xmlns:a16="http://schemas.microsoft.com/office/drawing/2014/main" id="{EE1D393C-1FB9-4394-81C8-0417E4D1CC3F}"/>
              </a:ext>
            </a:extLst>
          </p:cNvPr>
          <p:cNvPicPr>
            <a:picLocks noChangeAspect="1"/>
          </p:cNvPicPr>
          <p:nvPr/>
        </p:nvPicPr>
        <p:blipFill>
          <a:blip r:embed="rId2"/>
          <a:stretch>
            <a:fillRect/>
          </a:stretch>
        </p:blipFill>
        <p:spPr>
          <a:xfrm>
            <a:off x="423222" y="1177009"/>
            <a:ext cx="6194393" cy="3504722"/>
          </a:xfrm>
          <a:prstGeom prst="rect">
            <a:avLst/>
          </a:prstGeom>
        </p:spPr>
      </p:pic>
      <p:sp>
        <p:nvSpPr>
          <p:cNvPr id="6" name="Rectangle 5">
            <a:extLst>
              <a:ext uri="{FF2B5EF4-FFF2-40B4-BE49-F238E27FC236}">
                <a16:creationId xmlns:a16="http://schemas.microsoft.com/office/drawing/2014/main" id="{9F75198D-F11F-43AE-817F-5403F583C2A9}"/>
              </a:ext>
            </a:extLst>
          </p:cNvPr>
          <p:cNvSpPr/>
          <p:nvPr/>
        </p:nvSpPr>
        <p:spPr>
          <a:xfrm>
            <a:off x="1598619" y="12869"/>
            <a:ext cx="8994770" cy="923330"/>
          </a:xfrm>
          <a:prstGeom prst="rect">
            <a:avLst/>
          </a:prstGeom>
          <a:noFill/>
        </p:spPr>
        <p:txBody>
          <a:bodyPr wrap="none" lIns="91440" tIns="45720" rIns="91440" bIns="45720">
            <a:spAutoFit/>
          </a:bodyPr>
          <a:lstStyle/>
          <a:p>
            <a:pPr algn="ct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Resumen</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y Palabras Clave</a:t>
            </a:r>
          </a:p>
        </p:txBody>
      </p:sp>
      <p:sp>
        <p:nvSpPr>
          <p:cNvPr id="5" name="Speech Bubble: Rectangle with Corners Rounded 4">
            <a:extLst>
              <a:ext uri="{FF2B5EF4-FFF2-40B4-BE49-F238E27FC236}">
                <a16:creationId xmlns:a16="http://schemas.microsoft.com/office/drawing/2014/main" id="{AE36B5E1-176C-4049-9C62-15466F408FA0}"/>
              </a:ext>
            </a:extLst>
          </p:cNvPr>
          <p:cNvSpPr/>
          <p:nvPr/>
        </p:nvSpPr>
        <p:spPr>
          <a:xfrm>
            <a:off x="1500092" y="4847735"/>
            <a:ext cx="4229190" cy="2010265"/>
          </a:xfrm>
          <a:prstGeom prst="wedgeRoundRectCallout">
            <a:avLst>
              <a:gd name="adj1" fmla="val -20891"/>
              <a:gd name="adj2" fmla="val -673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Arial Narrow" panose="020B0606020202030204" pitchFamily="34" charset="0"/>
              </a:rPr>
              <a:t>La letra utilizada es Times New </a:t>
            </a:r>
            <a:r>
              <a:rPr lang="es-ES" sz="2800" dirty="0" err="1">
                <a:latin typeface="Arial Narrow" panose="020B0606020202030204" pitchFamily="34" charset="0"/>
              </a:rPr>
              <a:t>Roman</a:t>
            </a:r>
            <a:r>
              <a:rPr lang="es-ES" sz="2800" dirty="0">
                <a:latin typeface="Arial Narrow" panose="020B0606020202030204" pitchFamily="34" charset="0"/>
              </a:rPr>
              <a:t>, tamaño 9.</a:t>
            </a:r>
          </a:p>
          <a:p>
            <a:pPr algn="ctr"/>
            <a:r>
              <a:rPr lang="es-ES" sz="2800" dirty="0">
                <a:latin typeface="Arial Narrow" panose="020B0606020202030204" pitchFamily="34" charset="0"/>
              </a:rPr>
              <a:t>La palabra “Resumen” debe presentarse en negrita.</a:t>
            </a:r>
            <a:endParaRPr lang="es-CR" sz="2800" dirty="0">
              <a:latin typeface="Arial Narrow" panose="020B0606020202030204" pitchFamily="34" charset="0"/>
            </a:endParaRPr>
          </a:p>
        </p:txBody>
      </p:sp>
    </p:spTree>
    <p:extLst>
      <p:ext uri="{BB962C8B-B14F-4D97-AF65-F5344CB8AC3E}">
        <p14:creationId xmlns:p14="http://schemas.microsoft.com/office/powerpoint/2010/main" val="264340449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2A09DB87BE564194C5D64A94F4B0EE" ma:contentTypeVersion="10" ma:contentTypeDescription="Create a new document." ma:contentTypeScope="" ma:versionID="da7e8c34f57e06b229e28402b65918e6">
  <xsd:schema xmlns:xsd="http://www.w3.org/2001/XMLSchema" xmlns:xs="http://www.w3.org/2001/XMLSchema" xmlns:p="http://schemas.microsoft.com/office/2006/metadata/properties" xmlns:ns2="88c37c11-339c-44db-a9e4-b612d8af8139" targetNamespace="http://schemas.microsoft.com/office/2006/metadata/properties" ma:root="true" ma:fieldsID="78112f93afc2514db6267399b551846f" ns2:_="">
    <xsd:import namespace="88c37c11-339c-44db-a9e4-b612d8af813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c37c11-339c-44db-a9e4-b612d8af81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56DAA8-69DE-46ED-B04C-19A7E4D55A93}"/>
</file>

<file path=customXml/itemProps2.xml><?xml version="1.0" encoding="utf-8"?>
<ds:datastoreItem xmlns:ds="http://schemas.openxmlformats.org/officeDocument/2006/customXml" ds:itemID="{0CA5B5A5-AE82-4AF5-BA0F-67E43D87B908}"/>
</file>

<file path=customXml/itemProps3.xml><?xml version="1.0" encoding="utf-8"?>
<ds:datastoreItem xmlns:ds="http://schemas.openxmlformats.org/officeDocument/2006/customXml" ds:itemID="{14214476-33E4-4EBB-92BD-E543EE93B7E4}"/>
</file>

<file path=docProps/app.xml><?xml version="1.0" encoding="utf-8"?>
<Properties xmlns="http://schemas.openxmlformats.org/officeDocument/2006/extended-properties" xmlns:vt="http://schemas.openxmlformats.org/officeDocument/2006/docPropsVTypes">
  <TotalTime>14</TotalTime>
  <Words>613</Words>
  <Application>Microsoft Office PowerPoint</Application>
  <PresentationFormat>Widescreen</PresentationFormat>
  <Paragraphs>55</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Arial Narrow</vt:lpstr>
      <vt:lpstr>Tema de Office</vt:lpstr>
      <vt:lpstr>PowerPoint Presentation</vt:lpstr>
      <vt:lpstr>PowerPoint Presentation</vt:lpstr>
      <vt:lpstr>PowerPoint Presentation</vt:lpstr>
      <vt:lpstr>Secciones</vt:lpstr>
      <vt:lpstr>Secciones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Adriana Rojas Chavarría</dc:creator>
  <cp:lastModifiedBy>Adriana Rojas Chavarría</cp:lastModifiedBy>
  <cp:revision>2</cp:revision>
  <dcterms:created xsi:type="dcterms:W3CDTF">2020-02-05T21:12:27Z</dcterms:created>
  <dcterms:modified xsi:type="dcterms:W3CDTF">2021-06-18T17:52:44Z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0x010100CA2A09DB87BE564194C5D64A94F4B0EE</vt:lpwstr>
  </property>
</Properties>
</file>